
<file path=[Content_Types].xml><?xml version="1.0" encoding="utf-8"?>
<Types xmlns="http://schemas.openxmlformats.org/package/2006/content-types">
  <Default Extension="jpg&amp;f=1&amp;nofb=1&amp;ipt=f827620e10bf500c8cede8c0be633ec90dce136786e0dc12b4ea1088ae7a90d2"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0080625" cy="567055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D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1"/>
    <p:restoredTop sz="78967"/>
  </p:normalViewPr>
  <p:slideViewPr>
    <p:cSldViewPr snapToGrid="0">
      <p:cViewPr varScale="1">
        <p:scale>
          <a:sx n="106" d="100"/>
          <a:sy n="106" d="100"/>
        </p:scale>
        <p:origin x="1216" y="192"/>
      </p:cViewPr>
      <p:guideLst/>
    </p:cSldViewPr>
  </p:slideViewPr>
  <p:notesTextViewPr>
    <p:cViewPr>
      <p:scale>
        <a:sx n="1" d="1"/>
        <a:sy n="1" d="1"/>
      </p:scale>
      <p:origin x="0" y="0"/>
    </p:cViewPr>
  </p:notesTextViewPr>
  <p:notesViewPr>
    <p:cSldViewPr snapToGrid="0">
      <p:cViewPr varScale="1">
        <p:scale>
          <a:sx n="77" d="100"/>
          <a:sy n="77" d="100"/>
        </p:scale>
        <p:origin x="3472"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r"/>
            <a:r>
              <a:rPr lang="en-GB" sz="4400" b="1" u="none" strike="noStrike">
                <a:solidFill>
                  <a:srgbClr val="000000"/>
                </a:solidFill>
                <a:uFillTx/>
                <a:latin typeface="Avenir"/>
              </a:rPr>
              <a:t>Click to move the slide</a:t>
            </a:r>
          </a:p>
        </p:txBody>
      </p:sp>
      <p:sp>
        <p:nvSpPr>
          <p:cNvPr id="11"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en-GB" sz="2000" b="0" u="none" strike="noStrike">
                <a:solidFill>
                  <a:srgbClr val="000000"/>
                </a:solidFill>
                <a:uFillTx/>
                <a:latin typeface="Arial"/>
              </a:rPr>
              <a:t>Click to edit the notes format</a:t>
            </a:r>
          </a:p>
        </p:txBody>
      </p:sp>
      <p:sp>
        <p:nvSpPr>
          <p:cNvPr id="12"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GB" sz="1400" b="0" u="none" strike="noStrike">
                <a:solidFill>
                  <a:srgbClr val="000000"/>
                </a:solidFill>
                <a:uFillTx/>
                <a:latin typeface="Times New Roman"/>
              </a:rPr>
              <a:t>&lt;header&gt;</a:t>
            </a:r>
          </a:p>
        </p:txBody>
      </p:sp>
      <p:sp>
        <p:nvSpPr>
          <p:cNvPr id="13" name="PlaceHolder 4"/>
          <p:cNvSpPr>
            <a:spLocks noGrp="1"/>
          </p:cNvSpPr>
          <p:nvPr>
            <p:ph type="dt" idx="3"/>
          </p:nvPr>
        </p:nvSpPr>
        <p:spPr>
          <a:xfrm>
            <a:off x="4278960" y="0"/>
            <a:ext cx="3280680" cy="534240"/>
          </a:xfrm>
          <a:prstGeom prst="rect">
            <a:avLst/>
          </a:prstGeom>
          <a:noFill/>
          <a:ln w="0">
            <a:noFill/>
          </a:ln>
        </p:spPr>
        <p:txBody>
          <a:bodyPr lIns="0" tIns="0" rIns="0" bIns="0" anchor="t">
            <a:noAutofit/>
          </a:bodyPr>
          <a:lstStyle>
            <a:lvl1pPr indent="0" algn="r">
              <a:buNone/>
              <a:defRPr lang="en-GB" sz="1400" b="0" u="none" strike="noStrike">
                <a:solidFill>
                  <a:srgbClr val="000000"/>
                </a:solidFill>
                <a:uFillTx/>
                <a:latin typeface="Times New Roman"/>
              </a:defRPr>
            </a:lvl1pPr>
          </a:lstStyle>
          <a:p>
            <a:pPr indent="0" algn="r">
              <a:buNone/>
            </a:pPr>
            <a:r>
              <a:rPr lang="en-GB" sz="1400" b="0" u="none" strike="noStrike">
                <a:solidFill>
                  <a:srgbClr val="000000"/>
                </a:solidFill>
                <a:uFillTx/>
                <a:latin typeface="Times New Roman"/>
              </a:rPr>
              <a:t>&lt;date/time&gt;</a:t>
            </a:r>
          </a:p>
        </p:txBody>
      </p:sp>
      <p:sp>
        <p:nvSpPr>
          <p:cNvPr id="14" name="PlaceHolder 5"/>
          <p:cNvSpPr>
            <a:spLocks noGrp="1"/>
          </p:cNvSpPr>
          <p:nvPr>
            <p:ph type="ftr" idx="4"/>
          </p:nvPr>
        </p:nvSpPr>
        <p:spPr>
          <a:xfrm>
            <a:off x="0" y="10157400"/>
            <a:ext cx="3280680" cy="534240"/>
          </a:xfrm>
          <a:prstGeom prst="rect">
            <a:avLst/>
          </a:prstGeom>
          <a:noFill/>
          <a:ln w="0">
            <a:noFill/>
          </a:ln>
        </p:spPr>
        <p:txBody>
          <a:bodyPr lIns="0" tIns="0" rIns="0" bIns="0" anchor="b">
            <a:noAutofit/>
          </a:bodyPr>
          <a:lstStyle>
            <a:lvl1pPr indent="0">
              <a:buNone/>
              <a:defRPr lang="en-GB" sz="1400" b="0" u="none" strike="noStrike">
                <a:solidFill>
                  <a:srgbClr val="000000"/>
                </a:solidFill>
                <a:uFillTx/>
                <a:latin typeface="Times New Roman"/>
              </a:defRPr>
            </a:lvl1pPr>
          </a:lstStyle>
          <a:p>
            <a:pPr indent="0">
              <a:buNone/>
            </a:pPr>
            <a:r>
              <a:rPr lang="en-GB" sz="1400" b="0" u="none" strike="noStrike">
                <a:solidFill>
                  <a:srgbClr val="000000"/>
                </a:solidFill>
                <a:uFillTx/>
                <a:latin typeface="Times New Roman"/>
              </a:rPr>
              <a:t>&lt;footer&gt;</a:t>
            </a:r>
          </a:p>
        </p:txBody>
      </p:sp>
      <p:sp>
        <p:nvSpPr>
          <p:cNvPr id="15" name="PlaceHolder 6"/>
          <p:cNvSpPr>
            <a:spLocks noGrp="1"/>
          </p:cNvSpPr>
          <p:nvPr>
            <p:ph type="sldNum" idx="5"/>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u="none" strike="noStrike">
                <a:solidFill>
                  <a:srgbClr val="000000"/>
                </a:solidFill>
                <a:uFillTx/>
                <a:latin typeface="Times New Roman"/>
              </a:defRPr>
            </a:lvl1pPr>
          </a:lstStyle>
          <a:p>
            <a:pPr indent="0" algn="r">
              <a:buNone/>
            </a:pPr>
            <a:fld id="{929FC482-EB73-4FF7-8CF7-CF91F4A26E32}" type="slidenum">
              <a:rPr lang="en-GB" sz="1400" b="0" u="none" strike="noStrike">
                <a:solidFill>
                  <a:srgbClr val="000000"/>
                </a:solidFill>
                <a:uFillTx/>
                <a:latin typeface="Times New Roman"/>
              </a:rPr>
              <a:t>‹#›</a:t>
            </a:fld>
            <a:endParaRPr lang="en-GB" sz="1400" b="0" u="none" strike="noStrike">
              <a:solidFill>
                <a:srgbClr val="000000"/>
              </a:solidFill>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Post 1999 devolution for Celtic nations</a:t>
            </a:r>
          </a:p>
          <a:p>
            <a:r>
              <a:rPr lang="en-US" dirty="0"/>
              <a:t>Joined now by focus on English (metropolitan) devolution</a:t>
            </a:r>
          </a:p>
          <a:p>
            <a:r>
              <a:rPr lang="en-US" dirty="0"/>
              <a:t>Includes – very explicitly economic power (plus skills, transport)</a:t>
            </a:r>
          </a:p>
          <a:p>
            <a:r>
              <a:rPr lang="en-US" dirty="0"/>
              <a:t>Hence need for robust &amp; extensive economic intelligence to manage regional economies</a:t>
            </a:r>
          </a:p>
        </p:txBody>
      </p:sp>
      <p:sp>
        <p:nvSpPr>
          <p:cNvPr id="4" name="Slide Number Placeholder 3"/>
          <p:cNvSpPr>
            <a:spLocks noGrp="1"/>
          </p:cNvSpPr>
          <p:nvPr>
            <p:ph type="sldNum" idx="5"/>
          </p:nvPr>
        </p:nvSpPr>
        <p:spPr/>
        <p:txBody>
          <a:bodyPr/>
          <a:lstStyle/>
          <a:p>
            <a:pPr indent="0" algn="r">
              <a:buNone/>
            </a:pPr>
            <a:fld id="{929FC482-EB73-4FF7-8CF7-CF91F4A26E32}" type="slidenum">
              <a:rPr lang="en-GB" sz="1400" b="0" u="none" strike="noStrike" smtClean="0">
                <a:solidFill>
                  <a:srgbClr val="000000"/>
                </a:solidFill>
                <a:uFillTx/>
                <a:latin typeface="Times New Roman"/>
              </a:rPr>
              <a:t>2</a:t>
            </a:fld>
            <a:endParaRPr lang="en-GB" sz="1400" b="0" u="none" strike="noStrike">
              <a:solidFill>
                <a:srgbClr val="000000"/>
              </a:solidFill>
              <a:uFillTx/>
              <a:latin typeface="Times New Roman"/>
            </a:endParaRPr>
          </a:p>
        </p:txBody>
      </p:sp>
    </p:spTree>
    <p:extLst>
      <p:ext uri="{BB962C8B-B14F-4D97-AF65-F5344CB8AC3E}">
        <p14:creationId xmlns:p14="http://schemas.microsoft.com/office/powerpoint/2010/main" val="121830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laceHolder 1"/>
          <p:cNvSpPr>
            <a:spLocks noGrp="1" noRot="1" noChangeAspect="1"/>
          </p:cNvSpPr>
          <p:nvPr>
            <p:ph type="sldImg"/>
          </p:nvPr>
        </p:nvSpPr>
        <p:spPr>
          <a:xfrm>
            <a:off x="217488" y="812800"/>
            <a:ext cx="7124700" cy="4008438"/>
          </a:xfrm>
          <a:prstGeom prst="rect">
            <a:avLst/>
          </a:prstGeom>
          <a:ln w="0">
            <a:noFill/>
          </a:ln>
        </p:spPr>
      </p:sp>
      <p:sp>
        <p:nvSpPr>
          <p:cNvPr id="51" name="PlaceHolder 2"/>
          <p:cNvSpPr>
            <a:spLocks noGrp="1"/>
          </p:cNvSpPr>
          <p:nvPr>
            <p:ph type="body"/>
          </p:nvPr>
        </p:nvSpPr>
        <p:spPr>
          <a:xfrm>
            <a:off x="756000" y="5078520"/>
            <a:ext cx="6047640" cy="5383440"/>
          </a:xfrm>
          <a:prstGeom prst="rect">
            <a:avLst/>
          </a:prstGeom>
          <a:noFill/>
          <a:ln w="0">
            <a:noFill/>
          </a:ln>
        </p:spPr>
        <p:txBody>
          <a:bodyPr lIns="0" tIns="0" rIns="0" bIns="0" anchor="t">
            <a:noAutofit/>
          </a:bodyPr>
          <a:lstStyle/>
          <a:p>
            <a:pPr marL="15875" indent="-15875">
              <a:buNone/>
            </a:pPr>
            <a:r>
              <a:rPr lang="en-GB" sz="2000" b="0" u="none" strike="noStrike" dirty="0">
                <a:solidFill>
                  <a:srgbClr val="000000"/>
                </a:solidFill>
                <a:uFillTx/>
                <a:latin typeface="Arial"/>
              </a:rPr>
              <a:t>This devolution is piecemeal: Westminster retains sovereignty &amp; it progresses via a series of messy Bills and Acts. This is NOT federalism…</a:t>
            </a:r>
          </a:p>
          <a:p>
            <a:pPr marL="15875" indent="-15875">
              <a:buNone/>
            </a:pPr>
            <a:endParaRPr lang="en-GB" sz="2000" b="0" u="none" strike="noStrike" dirty="0">
              <a:solidFill>
                <a:srgbClr val="000000"/>
              </a:solidFill>
              <a:uFillTx/>
              <a:latin typeface="Arial"/>
            </a:endParaRPr>
          </a:p>
          <a:p>
            <a:pPr marL="15875" indent="-15875">
              <a:buNone/>
            </a:pPr>
            <a:r>
              <a:rPr lang="en-GB" sz="2000" b="0" u="none" strike="noStrike" dirty="0">
                <a:solidFill>
                  <a:srgbClr val="000000"/>
                </a:solidFill>
                <a:uFillTx/>
                <a:latin typeface="Arial"/>
              </a:rPr>
              <a:t>Frictions about – typically over finance &amp; fiscal transfers, devolution of further power and squabbling over central government encroachment in devolved areas for political reasons.</a:t>
            </a:r>
          </a:p>
          <a:p>
            <a:pPr marL="15875" indent="-15875">
              <a:buNone/>
            </a:pPr>
            <a:endParaRPr lang="en-GB" sz="2000" b="0" u="none" strike="noStrike" dirty="0">
              <a:solidFill>
                <a:srgbClr val="000000"/>
              </a:solidFill>
              <a:uFillTx/>
              <a:latin typeface="Arial"/>
            </a:endParaRPr>
          </a:p>
          <a:p>
            <a:pPr marL="15875" indent="-15875">
              <a:buNone/>
            </a:pPr>
            <a:r>
              <a:rPr lang="en-GB" sz="2000" b="0" u="none" strike="noStrike" dirty="0">
                <a:solidFill>
                  <a:srgbClr val="000000"/>
                </a:solidFill>
                <a:uFillTx/>
                <a:latin typeface="Arial"/>
              </a:rPr>
              <a:t>Less addressed is the question of how far underpinning governance infrastructures – including stats – are fit for devolution purpose. But this really matters</a:t>
            </a:r>
          </a:p>
          <a:p>
            <a:pPr marL="216000" indent="-216000">
              <a:buNone/>
            </a:pPr>
            <a:endParaRPr lang="en-GB" sz="2000" b="0" u="none" strike="noStrike" dirty="0">
              <a:solidFill>
                <a:srgbClr val="000000"/>
              </a:solidFill>
              <a:uFillTx/>
              <a:latin typeface="Arial"/>
            </a:endParaRPr>
          </a:p>
          <a:p>
            <a:pPr marL="216000" indent="-216000">
              <a:buNone/>
            </a:pPr>
            <a:endParaRPr lang="en-GB" sz="2000" b="0" u="none" strike="noStrike" dirty="0">
              <a:solidFill>
                <a:srgbClr val="000000"/>
              </a:solidFill>
              <a:uFillTx/>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This matters because the UK is one of the most regionally unequal European countries, and has been for decades. Levels of GVA per capita have exploded in London and the greater SE and that region has pulled away from slower growing North and West. Moreover, the three lagging regions have remained at the bottom for 40 years, probably 400. </a:t>
            </a:r>
            <a:r>
              <a:rPr lang="en-US" dirty="0" err="1"/>
              <a:t>Rhe</a:t>
            </a:r>
            <a:r>
              <a:rPr lang="en-US" dirty="0"/>
              <a:t> situation is neither economically efficient or politically palatable (see Brexit, Reform..)</a:t>
            </a:r>
          </a:p>
        </p:txBody>
      </p:sp>
      <p:sp>
        <p:nvSpPr>
          <p:cNvPr id="4" name="Slide Number Placeholder 3"/>
          <p:cNvSpPr>
            <a:spLocks noGrp="1"/>
          </p:cNvSpPr>
          <p:nvPr>
            <p:ph type="sldNum" idx="5"/>
          </p:nvPr>
        </p:nvSpPr>
        <p:spPr/>
        <p:txBody>
          <a:bodyPr/>
          <a:lstStyle/>
          <a:p>
            <a:pPr indent="0" algn="r">
              <a:buNone/>
            </a:pPr>
            <a:fld id="{929FC482-EB73-4FF7-8CF7-CF91F4A26E32}" type="slidenum">
              <a:rPr lang="en-GB" sz="1400" b="0" u="none" strike="noStrike" smtClean="0">
                <a:solidFill>
                  <a:srgbClr val="000000"/>
                </a:solidFill>
                <a:uFillTx/>
                <a:latin typeface="Times New Roman"/>
              </a:rPr>
              <a:t>4</a:t>
            </a:fld>
            <a:endParaRPr lang="en-GB" sz="1400" b="0" u="none" strike="noStrike">
              <a:solidFill>
                <a:srgbClr val="000000"/>
              </a:solidFill>
              <a:uFillTx/>
              <a:latin typeface="Times New Roman"/>
            </a:endParaRPr>
          </a:p>
        </p:txBody>
      </p:sp>
    </p:spTree>
    <p:extLst>
      <p:ext uri="{BB962C8B-B14F-4D97-AF65-F5344CB8AC3E}">
        <p14:creationId xmlns:p14="http://schemas.microsoft.com/office/powerpoint/2010/main" val="873006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IOTs developed to fill clear policy gap</a:t>
            </a:r>
          </a:p>
          <a:p>
            <a:r>
              <a:rPr lang="en-US" dirty="0"/>
              <a:t>Required collation &amp; reconciliation of dozens of data sources, both survey and administrative</a:t>
            </a:r>
          </a:p>
          <a:p>
            <a:r>
              <a:rPr lang="en-US" dirty="0"/>
              <a:t>Excellent opportunity to assess quality, timeliness, scope &amp; robustness of sub-national economic statistical landscape/</a:t>
            </a:r>
          </a:p>
          <a:p>
            <a:endParaRPr lang="en-US" dirty="0"/>
          </a:p>
          <a:p>
            <a:endParaRPr lang="en-US" dirty="0"/>
          </a:p>
        </p:txBody>
      </p:sp>
      <p:sp>
        <p:nvSpPr>
          <p:cNvPr id="4" name="Slide Number Placeholder 3"/>
          <p:cNvSpPr>
            <a:spLocks noGrp="1"/>
          </p:cNvSpPr>
          <p:nvPr>
            <p:ph type="sldNum" idx="5"/>
          </p:nvPr>
        </p:nvSpPr>
        <p:spPr/>
        <p:txBody>
          <a:bodyPr/>
          <a:lstStyle/>
          <a:p>
            <a:pPr indent="0" algn="r">
              <a:buNone/>
            </a:pPr>
            <a:fld id="{929FC482-EB73-4FF7-8CF7-CF91F4A26E32}" type="slidenum">
              <a:rPr lang="en-GB" sz="1400" b="0" u="none" strike="noStrike" smtClean="0">
                <a:solidFill>
                  <a:srgbClr val="000000"/>
                </a:solidFill>
                <a:uFillTx/>
                <a:latin typeface="Times New Roman"/>
              </a:rPr>
              <a:t>5</a:t>
            </a:fld>
            <a:endParaRPr lang="en-GB" sz="1400" b="0" u="none" strike="noStrike">
              <a:solidFill>
                <a:srgbClr val="000000"/>
              </a:solidFill>
              <a:uFillTx/>
              <a:latin typeface="Times New Roman"/>
            </a:endParaRPr>
          </a:p>
        </p:txBody>
      </p:sp>
    </p:spTree>
    <p:extLst>
      <p:ext uri="{BB962C8B-B14F-4D97-AF65-F5344CB8AC3E}">
        <p14:creationId xmlns:p14="http://schemas.microsoft.com/office/powerpoint/2010/main" val="500726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pPr indent="0" algn="r">
              <a:buNone/>
            </a:pPr>
            <a:fld id="{929FC482-EB73-4FF7-8CF7-CF91F4A26E32}" type="slidenum">
              <a:rPr lang="en-GB" sz="1400" b="0" u="none" strike="noStrike" smtClean="0">
                <a:solidFill>
                  <a:srgbClr val="000000"/>
                </a:solidFill>
                <a:uFillTx/>
                <a:latin typeface="Times New Roman"/>
              </a:rPr>
              <a:t>6</a:t>
            </a:fld>
            <a:endParaRPr lang="en-GB" sz="1400" b="0" u="none" strike="noStrike">
              <a:solidFill>
                <a:srgbClr val="000000"/>
              </a:solidFill>
              <a:uFillTx/>
              <a:latin typeface="Times New Roman"/>
            </a:endParaRPr>
          </a:p>
        </p:txBody>
      </p:sp>
    </p:spTree>
    <p:extLst>
      <p:ext uri="{BB962C8B-B14F-4D97-AF65-F5344CB8AC3E}">
        <p14:creationId xmlns:p14="http://schemas.microsoft.com/office/powerpoint/2010/main" val="2717837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2E29E-668A-5E5B-CEF1-7B087F92C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84B81-5A91-3F0D-A504-56DD6BED6E9B}"/>
              </a:ext>
            </a:extLst>
          </p:cNvPr>
          <p:cNvSpPr>
            <a:spLocks noGrp="1" noRot="1" noChangeAspect="1"/>
          </p:cNvSpPr>
          <p:nvPr>
            <p:ph type="sldImg"/>
          </p:nvPr>
        </p:nvSpPr>
        <p:spPr>
          <a:xfrm>
            <a:off x="217488" y="812800"/>
            <a:ext cx="7124700" cy="4008438"/>
          </a:xfrm>
        </p:spPr>
      </p:sp>
      <p:sp>
        <p:nvSpPr>
          <p:cNvPr id="3" name="Notes Placeholder 2">
            <a:extLst>
              <a:ext uri="{FF2B5EF4-FFF2-40B4-BE49-F238E27FC236}">
                <a16:creationId xmlns:a16="http://schemas.microsoft.com/office/drawing/2014/main" id="{1F9B2A3E-D766-8546-659B-4EA36FCE4C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4147A0-DD0F-502A-34F4-AC6F404840A7}"/>
              </a:ext>
            </a:extLst>
          </p:cNvPr>
          <p:cNvSpPr>
            <a:spLocks noGrp="1"/>
          </p:cNvSpPr>
          <p:nvPr>
            <p:ph type="sldNum" idx="5"/>
          </p:nvPr>
        </p:nvSpPr>
        <p:spPr/>
        <p:txBody>
          <a:bodyPr/>
          <a:lstStyle/>
          <a:p>
            <a:pPr indent="0" algn="r">
              <a:buNone/>
            </a:pPr>
            <a:fld id="{929FC482-EB73-4FF7-8CF7-CF91F4A26E32}" type="slidenum">
              <a:rPr lang="en-GB" sz="1400" b="0" u="none" strike="noStrike" smtClean="0">
                <a:solidFill>
                  <a:srgbClr val="000000"/>
                </a:solidFill>
                <a:uFillTx/>
                <a:latin typeface="Times New Roman"/>
              </a:rPr>
              <a:t>7</a:t>
            </a:fld>
            <a:endParaRPr lang="en-GB" sz="1400" b="0" u="none" strike="noStrike">
              <a:solidFill>
                <a:srgbClr val="000000"/>
              </a:solidFill>
              <a:uFillTx/>
              <a:latin typeface="Times New Roman"/>
            </a:endParaRPr>
          </a:p>
        </p:txBody>
      </p:sp>
    </p:spTree>
    <p:extLst>
      <p:ext uri="{BB962C8B-B14F-4D97-AF65-F5344CB8AC3E}">
        <p14:creationId xmlns:p14="http://schemas.microsoft.com/office/powerpoint/2010/main" val="2694758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9AE2F-7905-300E-EA48-B5046EDE9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9DDA5-C081-8A30-3D93-34DDE6D7CC4F}"/>
              </a:ext>
            </a:extLst>
          </p:cNvPr>
          <p:cNvSpPr>
            <a:spLocks noGrp="1" noRot="1" noChangeAspect="1"/>
          </p:cNvSpPr>
          <p:nvPr>
            <p:ph type="sldImg"/>
          </p:nvPr>
        </p:nvSpPr>
        <p:spPr>
          <a:xfrm>
            <a:off x="217488" y="812800"/>
            <a:ext cx="7124700" cy="4008438"/>
          </a:xfrm>
        </p:spPr>
      </p:sp>
      <p:sp>
        <p:nvSpPr>
          <p:cNvPr id="3" name="Notes Placeholder 2">
            <a:extLst>
              <a:ext uri="{FF2B5EF4-FFF2-40B4-BE49-F238E27FC236}">
                <a16:creationId xmlns:a16="http://schemas.microsoft.com/office/drawing/2014/main" id="{72907288-9416-C109-B7A7-1C0193A24A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649F69-D478-DDB7-57A9-EF6DBF1A7914}"/>
              </a:ext>
            </a:extLst>
          </p:cNvPr>
          <p:cNvSpPr>
            <a:spLocks noGrp="1"/>
          </p:cNvSpPr>
          <p:nvPr>
            <p:ph type="sldNum" idx="5"/>
          </p:nvPr>
        </p:nvSpPr>
        <p:spPr/>
        <p:txBody>
          <a:bodyPr/>
          <a:lstStyle/>
          <a:p>
            <a:pPr indent="0" algn="r">
              <a:buNone/>
            </a:pPr>
            <a:fld id="{929FC482-EB73-4FF7-8CF7-CF91F4A26E32}" type="slidenum">
              <a:rPr lang="en-GB" sz="1400" b="0" u="none" strike="noStrike" smtClean="0">
                <a:solidFill>
                  <a:srgbClr val="000000"/>
                </a:solidFill>
                <a:uFillTx/>
                <a:latin typeface="Times New Roman"/>
              </a:rPr>
              <a:t>8</a:t>
            </a:fld>
            <a:endParaRPr lang="en-GB" sz="1400" b="0" u="none" strike="noStrike">
              <a:solidFill>
                <a:srgbClr val="000000"/>
              </a:solidFill>
              <a:uFillTx/>
              <a:latin typeface="Times New Roman"/>
            </a:endParaRPr>
          </a:p>
        </p:txBody>
      </p:sp>
    </p:spTree>
    <p:extLst>
      <p:ext uri="{BB962C8B-B14F-4D97-AF65-F5344CB8AC3E}">
        <p14:creationId xmlns:p14="http://schemas.microsoft.com/office/powerpoint/2010/main" val="717995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reserve="1">
  <p:cSld name="Defaul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r">
              <a:buNone/>
            </a:pPr>
            <a:endParaRPr lang="en-GB" sz="4400" b="1" u="none" strike="noStrike">
              <a:solidFill>
                <a:srgbClr val="000000"/>
              </a:solidFill>
              <a:uFillTx/>
              <a:latin typeface="Avenir"/>
            </a:endParaRPr>
          </a:p>
        </p:txBody>
      </p:sp>
      <p:sp>
        <p:nvSpPr>
          <p:cNvPr id="7" name="PlaceHolder 2"/>
          <p:cNvSpPr>
            <a:spLocks noGrp="1"/>
          </p:cNvSpPr>
          <p:nvPr>
            <p:ph/>
          </p:nvPr>
        </p:nvSpPr>
        <p:spPr>
          <a:xfrm>
            <a:off x="504000" y="1326600"/>
            <a:ext cx="9071640" cy="3288240"/>
          </a:xfrm>
          <a:prstGeom prst="rect">
            <a:avLst/>
          </a:prstGeom>
          <a:noFill/>
          <a:ln w="0">
            <a:noFill/>
          </a:ln>
        </p:spPr>
        <p:txBody>
          <a:bodyPr lIns="0" tIns="0" rIns="0" bIns="0" anchor="t">
            <a:normAutofit/>
          </a:bodyPr>
          <a:lstStyle/>
          <a:p>
            <a:pPr indent="0">
              <a:spcBef>
                <a:spcPts val="1417"/>
              </a:spcBef>
              <a:buNone/>
            </a:pPr>
            <a:endParaRPr lang="en-GB" sz="3200" b="0" u="none" strike="noStrike">
              <a:solidFill>
                <a:srgbClr val="000000"/>
              </a:solidFill>
              <a:uFillTx/>
              <a:latin typeface="Avenir"/>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4E03910C-DDA2-4613-9BDA-1B56F82E02E1}"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efault">
    <p:spTree>
      <p:nvGrpSpPr>
        <p:cNvPr id="1" name=""/>
        <p:cNvGrpSpPr/>
        <p:nvPr/>
      </p:nvGrpSpPr>
      <p:grpSpPr>
        <a:xfrm>
          <a:off x="0" y="0"/>
          <a:ext cx="0" cy="0"/>
          <a:chOff x="0" y="0"/>
          <a:chExt cx="0" cy="0"/>
        </a:xfrm>
      </p:grpSpPr>
      <p:sp>
        <p:nvSpPr>
          <p:cNvPr id="8"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r">
              <a:buNone/>
            </a:pPr>
            <a:endParaRPr lang="en-GB" sz="4400" b="1" u="none" strike="noStrike">
              <a:solidFill>
                <a:srgbClr val="000000"/>
              </a:solidFill>
              <a:uFillTx/>
              <a:latin typeface="Avenir"/>
            </a:endParaRPr>
          </a:p>
        </p:txBody>
      </p:sp>
      <p:sp>
        <p:nvSpPr>
          <p:cNvPr id="9" name="PlaceHolder 2"/>
          <p:cNvSpPr>
            <a:spLocks noGrp="1"/>
          </p:cNvSpPr>
          <p:nvPr>
            <p:ph type="subTitle"/>
          </p:nvPr>
        </p:nvSpPr>
        <p:spPr>
          <a:xfrm>
            <a:off x="504000" y="1326600"/>
            <a:ext cx="9071640" cy="3288240"/>
          </a:xfrm>
          <a:prstGeom prst="rect">
            <a:avLst/>
          </a:prstGeom>
          <a:noFill/>
          <a:ln w="0">
            <a:noFill/>
          </a:ln>
        </p:spPr>
        <p:txBody>
          <a:bodyPr lIns="0" tIns="0" rIns="0" bIns="0" anchor="ctr">
            <a:noAutofit/>
          </a:bodyPr>
          <a:lstStyle/>
          <a:p>
            <a:pPr indent="0" algn="ctr">
              <a:buNone/>
            </a:pPr>
            <a:endParaRPr lang="en-GB" sz="3200" b="0" u="none" strike="noStrike">
              <a:solidFill>
                <a:srgbClr val="000000"/>
              </a:solidFill>
              <a:uFillTx/>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DF1492FB-43D4-4065-B006-59BB98C06DF1}"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r">
              <a:buNone/>
            </a:pPr>
            <a:r>
              <a:rPr lang="en-GB" sz="4400" b="1" u="none" strike="noStrike">
                <a:solidFill>
                  <a:srgbClr val="000000"/>
                </a:solidFill>
                <a:uFillTx/>
                <a:latin typeface="Avenir"/>
              </a:rPr>
              <a:t>Click to edit the title text format</a:t>
            </a:r>
          </a:p>
        </p:txBody>
      </p:sp>
      <p:sp>
        <p:nvSpPr>
          <p:cNvPr id="7" name="PlaceHolder 2"/>
          <p:cNvSpPr>
            <a:spLocks noGrp="1"/>
          </p:cNvSpPr>
          <p:nvPr>
            <p:ph type="body"/>
          </p:nvPr>
        </p:nvSpPr>
        <p:spPr>
          <a:xfrm>
            <a:off x="504000" y="1326600"/>
            <a:ext cx="9071640" cy="328824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3200" b="0" u="none" strike="noStrike">
                <a:solidFill>
                  <a:srgbClr val="000000"/>
                </a:solidFill>
                <a:uFillTx/>
                <a:latin typeface="Avenir"/>
              </a:rPr>
              <a:t>Click to edit the outline text format</a:t>
            </a:r>
          </a:p>
          <a:p>
            <a:pPr marL="864000" lvl="1" indent="-324000">
              <a:spcBef>
                <a:spcPts val="1134"/>
              </a:spcBef>
              <a:buClr>
                <a:srgbClr val="000000"/>
              </a:buClr>
              <a:buSzPct val="75000"/>
              <a:buFont typeface="Symbol" charset="2"/>
              <a:buChar char=""/>
            </a:pPr>
            <a:r>
              <a:rPr lang="en-GB" sz="2800" b="0" u="none" strike="noStrike">
                <a:solidFill>
                  <a:srgbClr val="000000"/>
                </a:solidFill>
                <a:uFillTx/>
                <a:latin typeface="Avenir"/>
              </a:rPr>
              <a:t>Second Outline Level</a:t>
            </a:r>
          </a:p>
          <a:p>
            <a:pPr marL="1296000" lvl="2" indent="-288000">
              <a:spcBef>
                <a:spcPts val="850"/>
              </a:spcBef>
              <a:buClr>
                <a:srgbClr val="000000"/>
              </a:buClr>
              <a:buSzPct val="45000"/>
              <a:buFont typeface="Wingdings" charset="2"/>
              <a:buChar char=""/>
            </a:pPr>
            <a:r>
              <a:rPr lang="en-GB" sz="2400" b="0" u="none" strike="noStrike">
                <a:solidFill>
                  <a:srgbClr val="000000"/>
                </a:solidFill>
                <a:uFillTx/>
                <a:latin typeface="Avenir"/>
              </a:rPr>
              <a:t>Third Outline Level</a:t>
            </a:r>
          </a:p>
          <a:p>
            <a:pPr marL="1728000" lvl="3" indent="-216000">
              <a:spcBef>
                <a:spcPts val="567"/>
              </a:spcBef>
              <a:buClr>
                <a:srgbClr val="000000"/>
              </a:buClr>
              <a:buSzPct val="75000"/>
              <a:buFont typeface="Symbol" charset="2"/>
              <a:buChar char=""/>
            </a:pPr>
            <a:r>
              <a:rPr lang="en-GB" sz="2000" b="0" u="none" strike="noStrike">
                <a:solidFill>
                  <a:srgbClr val="000000"/>
                </a:solidFill>
                <a:uFillTx/>
                <a:latin typeface="Avenir"/>
              </a:rPr>
              <a:t>Fourth Outline Level</a:t>
            </a:r>
          </a:p>
          <a:p>
            <a:pPr marL="2160000" lvl="4" indent="-216000">
              <a:spcBef>
                <a:spcPts val="283"/>
              </a:spcBef>
              <a:buClr>
                <a:srgbClr val="000000"/>
              </a:buClr>
              <a:buSzPct val="45000"/>
              <a:buFont typeface="Wingdings" charset="2"/>
              <a:buChar char=""/>
            </a:pPr>
            <a:r>
              <a:rPr lang="en-GB" sz="2000" b="0" u="none" strike="noStrike">
                <a:solidFill>
                  <a:srgbClr val="000000"/>
                </a:solidFill>
                <a:uFillTx/>
                <a:latin typeface="Avenir"/>
              </a:rPr>
              <a:t>Fifth Outline Level</a:t>
            </a:r>
          </a:p>
          <a:p>
            <a:pPr marL="2592000" lvl="5" indent="-216000">
              <a:spcBef>
                <a:spcPts val="283"/>
              </a:spcBef>
              <a:buClr>
                <a:srgbClr val="000000"/>
              </a:buClr>
              <a:buSzPct val="45000"/>
              <a:buFont typeface="Wingdings" charset="2"/>
              <a:buChar char=""/>
            </a:pPr>
            <a:r>
              <a:rPr lang="en-GB" sz="2000" b="0" u="none" strike="noStrike">
                <a:solidFill>
                  <a:srgbClr val="000000"/>
                </a:solidFill>
                <a:uFillTx/>
                <a:latin typeface="Avenir"/>
              </a:rPr>
              <a:t>Sixth Outline Level</a:t>
            </a:r>
          </a:p>
          <a:p>
            <a:pPr marL="3024000" lvl="6" indent="-216000">
              <a:spcBef>
                <a:spcPts val="283"/>
              </a:spcBef>
              <a:buClr>
                <a:srgbClr val="000000"/>
              </a:buClr>
              <a:buSzPct val="45000"/>
              <a:buFont typeface="Wingdings" charset="2"/>
              <a:buChar char=""/>
            </a:pPr>
            <a:r>
              <a:rPr lang="en-GB" sz="2000" b="0" u="none" strike="noStrike">
                <a:solidFill>
                  <a:srgbClr val="000000"/>
                </a:solidFill>
                <a:uFillTx/>
                <a:latin typeface="Avenir"/>
              </a:rPr>
              <a:t>Seventh Outline Level</a:t>
            </a:r>
          </a:p>
        </p:txBody>
      </p:sp>
      <p:sp>
        <p:nvSpPr>
          <p:cNvPr id="2" name="PlaceHolder 3"/>
          <p:cNvSpPr>
            <a:spLocks noGrp="1"/>
          </p:cNvSpPr>
          <p:nvPr>
            <p:ph type="ftr" idx="1"/>
          </p:nvPr>
        </p:nvSpPr>
        <p:spPr>
          <a:xfrm>
            <a:off x="3447360" y="5165280"/>
            <a:ext cx="3195000" cy="390600"/>
          </a:xfrm>
          <a:prstGeom prst="rect">
            <a:avLst/>
          </a:prstGeom>
          <a:noFill/>
          <a:ln w="0">
            <a:noFill/>
          </a:ln>
        </p:spPr>
        <p:txBody>
          <a:bodyPr lIns="0" tIns="0" rIns="0" bIns="0" anchor="t">
            <a:noAutofit/>
          </a:bodyPr>
          <a:lstStyle>
            <a:lvl1pPr indent="0" algn="ctr">
              <a:buNone/>
              <a:defRPr lang="en-GB" sz="1400" b="0" u="none" strike="noStrike">
                <a:solidFill>
                  <a:srgbClr val="000000"/>
                </a:solidFill>
                <a:uFillTx/>
                <a:latin typeface="Times New Roman"/>
              </a:defRPr>
            </a:lvl1pPr>
          </a:lstStyle>
          <a:p>
            <a:pPr indent="0" algn="ctr">
              <a:buNone/>
            </a:pPr>
            <a:r>
              <a:rPr lang="en-GB" sz="1400" b="0" u="none" strike="noStrike">
                <a:solidFill>
                  <a:srgbClr val="000000"/>
                </a:solidFill>
                <a:uFillTx/>
                <a:latin typeface="Times New Roman"/>
              </a:rPr>
              <a:t>&lt;footer&gt;</a:t>
            </a:r>
          </a:p>
        </p:txBody>
      </p:sp>
      <p:sp>
        <p:nvSpPr>
          <p:cNvPr id="3" name="PlaceHolder 4"/>
          <p:cNvSpPr>
            <a:spLocks noGrp="1"/>
          </p:cNvSpPr>
          <p:nvPr>
            <p:ph type="sldNum" idx="2"/>
          </p:nvPr>
        </p:nvSpPr>
        <p:spPr>
          <a:xfrm>
            <a:off x="171720" y="5189400"/>
            <a:ext cx="2348280" cy="390600"/>
          </a:xfrm>
          <a:prstGeom prst="rect">
            <a:avLst/>
          </a:prstGeom>
          <a:noFill/>
          <a:ln w="0">
            <a:noFill/>
          </a:ln>
        </p:spPr>
        <p:txBody>
          <a:bodyPr lIns="0" tIns="0" rIns="0" bIns="0" anchor="t">
            <a:noAutofit/>
          </a:bodyPr>
          <a:lstStyle>
            <a:lvl1pPr indent="0">
              <a:buNone/>
              <a:defRPr lang="en-GB" sz="1400" b="0" u="none" strike="noStrike">
                <a:solidFill>
                  <a:srgbClr val="000000"/>
                </a:solidFill>
                <a:uFillTx/>
                <a:latin typeface="Times New Roman"/>
              </a:defRPr>
            </a:lvl1pPr>
          </a:lstStyle>
          <a:p>
            <a:pPr indent="0">
              <a:buNone/>
            </a:pPr>
            <a:fld id="{902C785E-F0CA-41D2-BCA4-6073ACE88817}" type="slidenum">
              <a:rPr lang="en-GB" sz="1400" b="0" u="none" strike="noStrike">
                <a:solidFill>
                  <a:srgbClr val="000000"/>
                </a:solidFill>
                <a:uFillTx/>
                <a:latin typeface="Times New Roman"/>
              </a:rPr>
              <a:t>‹#›</a:t>
            </a:fld>
            <a:endParaRPr lang="en-GB" sz="1400" b="0" u="none" strike="noStrike">
              <a:solidFill>
                <a:srgbClr val="000000"/>
              </a:solidFill>
              <a:uFillTx/>
              <a:latin typeface="Times New Roman"/>
            </a:endParaRPr>
          </a:p>
        </p:txBody>
      </p:sp>
      <p:sp>
        <p:nvSpPr>
          <p:cNvPr id="4" name="Straight Connector 3"/>
          <p:cNvSpPr/>
          <p:nvPr/>
        </p:nvSpPr>
        <p:spPr>
          <a:xfrm>
            <a:off x="0" y="0"/>
            <a:ext cx="10080000" cy="0"/>
          </a:xfrm>
          <a:prstGeom prst="line">
            <a:avLst/>
          </a:prstGeom>
          <a:ln w="152280">
            <a:solidFill>
              <a:srgbClr val="008DD1"/>
            </a:solidFill>
            <a:round/>
          </a:ln>
        </p:spPr>
        <p:style>
          <a:lnRef idx="0">
            <a:scrgbClr r="0" g="0" b="0"/>
          </a:lnRef>
          <a:fillRef idx="0">
            <a:scrgbClr r="0" g="0" b="0"/>
          </a:fillRef>
          <a:effectRef idx="0">
            <a:scrgbClr r="0" g="0" b="0"/>
          </a:effectRef>
          <a:fontRef idx="minor"/>
        </p:style>
        <p:txBody>
          <a:bodyPr lIns="75960" tIns="-75960" rIns="75960" bIns="-75960" anchor="ctr">
            <a:noAutofit/>
          </a:bodyPr>
          <a:lstStyle/>
          <a:p>
            <a:endParaRPr lang="en-GB" sz="2400" b="0" u="none" strike="noStrike">
              <a:solidFill>
                <a:srgbClr val="000000"/>
              </a:solidFill>
              <a:uFillTx/>
              <a:latin typeface="Times New Roman"/>
            </a:endParaRPr>
          </a:p>
        </p:txBody>
      </p:sp>
      <p:pic>
        <p:nvPicPr>
          <p:cNvPr id="9" name="Picture 8">
            <a:extLst>
              <a:ext uri="{FF2B5EF4-FFF2-40B4-BE49-F238E27FC236}">
                <a16:creationId xmlns:a16="http://schemas.microsoft.com/office/drawing/2014/main" id="{27AA5117-49F2-5758-BC49-2EE1321093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17873" y="5156126"/>
            <a:ext cx="791031" cy="423873"/>
          </a:xfrm>
          <a:prstGeom prst="rect">
            <a:avLst/>
          </a:prstGeom>
          <a:ln>
            <a:solidFill>
              <a:srgbClr val="008DD1"/>
            </a:solid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alvin@jtn.cymru"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gov.wales/supply-and-use-tables-and-input-output-tables-202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g&amp;f=1&amp;nofb=1&amp;ipt=f827620e10bf500c8cede8c0be633ec90dce136786e0dc12b4ea1088ae7a90d2"/><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ons.gov.uk/aboutus/whatwedo/programmesandprojects/economicstatisticstransformation/theplanforonseconomicstatistics#annex-c-national-accounts-and-gdp"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gov.uk/government/news/andre-loranger-appointed-as-new-united-kingdom-national-statistician" TargetMode="External"/><Relationship Id="rId4" Type="http://schemas.openxmlformats.org/officeDocument/2006/relationships/hyperlink" Target="https://www.ons.gov.uk/employmentandlabourmarket/peopleinwork/earningsandworkinghours/bulletins/earningsandemploymentfrompayasyouearnrealtimeinformationuk/lates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ons.gov.uk/aboutus/transparencyandgovernance/freedomofinformationfoi/reviewsoftheworkoftheofficefornationalstatistic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mailto:calvin@jtn.cymr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ceHolder 1"/>
          <p:cNvSpPr>
            <a:spLocks noGrp="1"/>
          </p:cNvSpPr>
          <p:nvPr>
            <p:ph type="title"/>
          </p:nvPr>
        </p:nvSpPr>
        <p:spPr>
          <a:xfrm>
            <a:off x="540000" y="3535920"/>
            <a:ext cx="4184400" cy="1144080"/>
          </a:xfrm>
          <a:prstGeom prst="rect">
            <a:avLst/>
          </a:prstGeom>
          <a:noFill/>
          <a:ln w="0">
            <a:noFill/>
          </a:ln>
        </p:spPr>
        <p:txBody>
          <a:bodyPr lIns="0" tIns="0" rIns="0" bIns="0" anchor="ctr">
            <a:noAutofit/>
          </a:bodyPr>
          <a:lstStyle/>
          <a:p>
            <a:pPr indent="0">
              <a:buNone/>
            </a:pPr>
            <a:r>
              <a:rPr lang="en-GB" sz="2200" b="1" u="none" strike="noStrike" dirty="0">
                <a:solidFill>
                  <a:srgbClr val="000000"/>
                </a:solidFill>
                <a:uFillTx/>
                <a:latin typeface="+mn-lt"/>
              </a:rPr>
              <a:t>Calvin Jones</a:t>
            </a:r>
            <a:br>
              <a:rPr sz="2200" dirty="0">
                <a:latin typeface="+mn-lt"/>
              </a:rPr>
            </a:br>
            <a:r>
              <a:rPr lang="en-GB" sz="2200" b="1" u="none" strike="noStrike" dirty="0">
                <a:solidFill>
                  <a:srgbClr val="008DD1"/>
                </a:solidFill>
                <a:uFillTx/>
                <a:latin typeface="+mn-lt"/>
              </a:rPr>
              <a:t>jones the numbers</a:t>
            </a:r>
            <a:br>
              <a:rPr sz="2200" dirty="0">
                <a:latin typeface="+mn-lt"/>
              </a:rPr>
            </a:br>
            <a:r>
              <a:rPr lang="en-GB" sz="2200" b="1" u="none" strike="noStrike" dirty="0">
                <a:solidFill>
                  <a:srgbClr val="000000"/>
                </a:solidFill>
                <a:uFillTx/>
                <a:latin typeface="+mn-lt"/>
                <a:hlinkClick r:id="rId2"/>
              </a:rPr>
              <a:t>calvin@jtn.cymru</a:t>
            </a:r>
            <a:endParaRPr lang="en-GB" sz="2200" b="1" u="none" strike="noStrike" dirty="0">
              <a:solidFill>
                <a:srgbClr val="000000"/>
              </a:solidFill>
              <a:uFillTx/>
              <a:latin typeface="+mn-lt"/>
            </a:endParaRPr>
          </a:p>
        </p:txBody>
      </p:sp>
      <p:sp>
        <p:nvSpPr>
          <p:cNvPr id="17" name="PlaceHolder 2"/>
          <p:cNvSpPr>
            <a:spLocks noGrp="1"/>
          </p:cNvSpPr>
          <p:nvPr>
            <p:ph type="subTitle"/>
          </p:nvPr>
        </p:nvSpPr>
        <p:spPr>
          <a:xfrm>
            <a:off x="468360" y="720000"/>
            <a:ext cx="9071640" cy="2340000"/>
          </a:xfrm>
          <a:prstGeom prst="rect">
            <a:avLst/>
          </a:prstGeom>
          <a:noFill/>
          <a:ln w="0">
            <a:noFill/>
          </a:ln>
        </p:spPr>
        <p:txBody>
          <a:bodyPr lIns="0" tIns="0" rIns="0" bIns="0" anchor="ctr">
            <a:noAutofit/>
          </a:bodyPr>
          <a:lstStyle/>
          <a:p>
            <a:r>
              <a:rPr lang="en-US" b="1" dirty="0"/>
              <a:t>Measuring what you manage? Regional economic statistics, evidence-informed policy and multi-level governance in the UK</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laceHolder 1"/>
          <p:cNvSpPr>
            <a:spLocks noGrp="1"/>
          </p:cNvSpPr>
          <p:nvPr>
            <p:ph type="title"/>
          </p:nvPr>
        </p:nvSpPr>
        <p:spPr>
          <a:prstGeom prst="rect">
            <a:avLst/>
          </a:prstGeom>
          <a:noFill/>
          <a:ln w="0">
            <a:noFill/>
          </a:ln>
        </p:spPr>
        <p:txBody>
          <a:bodyPr lIns="0" tIns="0" rIns="0" bIns="0" anchor="ctr">
            <a:noAutofit/>
          </a:bodyPr>
          <a:lstStyle/>
          <a:p>
            <a:pPr indent="0">
              <a:buNone/>
            </a:pPr>
            <a:r>
              <a:rPr lang="en-GB" sz="4400" b="1" u="none" strike="noStrike" dirty="0">
                <a:solidFill>
                  <a:srgbClr val="000000"/>
                </a:solidFill>
                <a:uFillTx/>
                <a:latin typeface="+mn-lt"/>
              </a:rPr>
              <a:t>Motivation</a:t>
            </a:r>
          </a:p>
        </p:txBody>
      </p:sp>
      <p:pic>
        <p:nvPicPr>
          <p:cNvPr id="4" name="Picture 3">
            <a:extLst>
              <a:ext uri="{FF2B5EF4-FFF2-40B4-BE49-F238E27FC236}">
                <a16:creationId xmlns:a16="http://schemas.microsoft.com/office/drawing/2014/main" id="{6E33818B-0C00-56FA-CB6A-E90D33A4EA77}"/>
              </a:ext>
            </a:extLst>
          </p:cNvPr>
          <p:cNvPicPr>
            <a:picLocks noChangeAspect="1"/>
          </p:cNvPicPr>
          <p:nvPr/>
        </p:nvPicPr>
        <p:blipFill>
          <a:blip r:embed="rId3"/>
          <a:stretch>
            <a:fillRect/>
          </a:stretch>
        </p:blipFill>
        <p:spPr>
          <a:xfrm>
            <a:off x="4101737" y="1251715"/>
            <a:ext cx="5978888" cy="3363125"/>
          </a:xfrm>
          <a:prstGeom prst="rect">
            <a:avLst/>
          </a:prstGeom>
        </p:spPr>
      </p:pic>
      <p:pic>
        <p:nvPicPr>
          <p:cNvPr id="7" name="Picture 6">
            <a:extLst>
              <a:ext uri="{FF2B5EF4-FFF2-40B4-BE49-F238E27FC236}">
                <a16:creationId xmlns:a16="http://schemas.microsoft.com/office/drawing/2014/main" id="{334FF86B-FAB7-6353-BC68-2E1F814AF21A}"/>
              </a:ext>
            </a:extLst>
          </p:cNvPr>
          <p:cNvPicPr>
            <a:picLocks noChangeAspect="1"/>
          </p:cNvPicPr>
          <p:nvPr/>
        </p:nvPicPr>
        <p:blipFill>
          <a:blip r:embed="rId4"/>
          <a:stretch>
            <a:fillRect/>
          </a:stretch>
        </p:blipFill>
        <p:spPr>
          <a:xfrm>
            <a:off x="493524" y="1055709"/>
            <a:ext cx="3405375" cy="4156081"/>
          </a:xfrm>
          <a:prstGeom prst="rect">
            <a:avLst/>
          </a:prstGeom>
        </p:spPr>
      </p:pic>
      <p:pic>
        <p:nvPicPr>
          <p:cNvPr id="8" name="Picture 7">
            <a:extLst>
              <a:ext uri="{FF2B5EF4-FFF2-40B4-BE49-F238E27FC236}">
                <a16:creationId xmlns:a16="http://schemas.microsoft.com/office/drawing/2014/main" id="{631168D7-6878-1ACE-F9E7-CFD8FED35B94}"/>
              </a:ext>
            </a:extLst>
          </p:cNvPr>
          <p:cNvPicPr>
            <a:picLocks noChangeAspect="1"/>
          </p:cNvPicPr>
          <p:nvPr/>
        </p:nvPicPr>
        <p:blipFill>
          <a:blip r:embed="rId5"/>
          <a:stretch>
            <a:fillRect/>
          </a:stretch>
        </p:blipFill>
        <p:spPr>
          <a:xfrm>
            <a:off x="504000" y="3630464"/>
            <a:ext cx="3443114" cy="15813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912333-93C1-F5E7-B678-89065B007F75}"/>
              </a:ext>
            </a:extLst>
          </p:cNvPr>
          <p:cNvPicPr>
            <a:picLocks noChangeAspect="1"/>
          </p:cNvPicPr>
          <p:nvPr/>
        </p:nvPicPr>
        <p:blipFill>
          <a:blip r:embed="rId3"/>
          <a:stretch>
            <a:fillRect/>
          </a:stretch>
        </p:blipFill>
        <p:spPr>
          <a:xfrm>
            <a:off x="0" y="341927"/>
            <a:ext cx="5040312" cy="4668486"/>
          </a:xfrm>
          <a:prstGeom prst="rect">
            <a:avLst/>
          </a:prstGeom>
        </p:spPr>
      </p:pic>
      <p:pic>
        <p:nvPicPr>
          <p:cNvPr id="6" name="Picture 5">
            <a:extLst>
              <a:ext uri="{FF2B5EF4-FFF2-40B4-BE49-F238E27FC236}">
                <a16:creationId xmlns:a16="http://schemas.microsoft.com/office/drawing/2014/main" id="{4981B0C3-9C1F-00F6-8F29-AC37C06DA29A}"/>
              </a:ext>
            </a:extLst>
          </p:cNvPr>
          <p:cNvPicPr>
            <a:picLocks noChangeAspect="1"/>
          </p:cNvPicPr>
          <p:nvPr/>
        </p:nvPicPr>
        <p:blipFill>
          <a:blip r:embed="rId4"/>
          <a:stretch>
            <a:fillRect/>
          </a:stretch>
        </p:blipFill>
        <p:spPr>
          <a:xfrm>
            <a:off x="5040312" y="542761"/>
            <a:ext cx="5040313" cy="2462317"/>
          </a:xfrm>
          <a:prstGeom prst="rect">
            <a:avLst/>
          </a:prstGeom>
        </p:spPr>
      </p:pic>
      <p:sp>
        <p:nvSpPr>
          <p:cNvPr id="7" name="Frame 6">
            <a:extLst>
              <a:ext uri="{FF2B5EF4-FFF2-40B4-BE49-F238E27FC236}">
                <a16:creationId xmlns:a16="http://schemas.microsoft.com/office/drawing/2014/main" id="{F9C824F2-6168-443B-2115-5ADC79C902BD}"/>
              </a:ext>
            </a:extLst>
          </p:cNvPr>
          <p:cNvSpPr/>
          <p:nvPr/>
        </p:nvSpPr>
        <p:spPr>
          <a:xfrm>
            <a:off x="5398718" y="722767"/>
            <a:ext cx="4409161" cy="229211"/>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1C22E84C-DA3F-3CC6-1816-905F2E701763}"/>
              </a:ext>
            </a:extLst>
          </p:cNvPr>
          <p:cNvPicPr>
            <a:picLocks noChangeAspect="1"/>
          </p:cNvPicPr>
          <p:nvPr/>
        </p:nvPicPr>
        <p:blipFill>
          <a:blip r:embed="rId5"/>
          <a:stretch>
            <a:fillRect/>
          </a:stretch>
        </p:blipFill>
        <p:spPr>
          <a:xfrm>
            <a:off x="6379282" y="3268542"/>
            <a:ext cx="2362372" cy="2313575"/>
          </a:xfrm>
          <a:prstGeom prst="rect">
            <a:avLst/>
          </a:prstGeom>
        </p:spPr>
      </p:pic>
      <p:cxnSp>
        <p:nvCxnSpPr>
          <p:cNvPr id="10" name="Straight Connector 9">
            <a:extLst>
              <a:ext uri="{FF2B5EF4-FFF2-40B4-BE49-F238E27FC236}">
                <a16:creationId xmlns:a16="http://schemas.microsoft.com/office/drawing/2014/main" id="{599B1F15-D99A-5731-1E23-E4AFB459BE76}"/>
              </a:ext>
            </a:extLst>
          </p:cNvPr>
          <p:cNvCxnSpPr>
            <a:cxnSpLocks/>
          </p:cNvCxnSpPr>
          <p:nvPr/>
        </p:nvCxnSpPr>
        <p:spPr>
          <a:xfrm flipH="1">
            <a:off x="5160723" y="3169085"/>
            <a:ext cx="4647156" cy="0"/>
          </a:xfrm>
          <a:prstGeom prst="line">
            <a:avLst/>
          </a:prstGeom>
          <a:ln w="38100">
            <a:solidFill>
              <a:srgbClr val="008DD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5E68D32-E0E2-7AAC-874D-1FEB73D48413}"/>
              </a:ext>
            </a:extLst>
          </p:cNvPr>
          <p:cNvSpPr>
            <a:spLocks noGrp="1"/>
          </p:cNvSpPr>
          <p:nvPr>
            <p:ph type="title"/>
          </p:nvPr>
        </p:nvSpPr>
        <p:spPr>
          <a:xfrm>
            <a:off x="695563" y="276701"/>
            <a:ext cx="8689498" cy="890448"/>
          </a:xfrm>
        </p:spPr>
        <p:txBody>
          <a:bodyPr vert="horz" lIns="91440" tIns="45720" rIns="91440" bIns="45720" rtlCol="0" anchor="ctr">
            <a:normAutofit/>
          </a:bodyPr>
          <a:lstStyle/>
          <a:p>
            <a:r>
              <a:rPr lang="en-US" sz="3300" b="1" kern="1200" dirty="0">
                <a:solidFill>
                  <a:schemeClr val="tx1"/>
                </a:solidFill>
                <a:latin typeface="+mj-lt"/>
                <a:ea typeface="+mj-ea"/>
                <a:cs typeface="+mj-cs"/>
              </a:rPr>
              <a:t>GVA per capita, UK Regions 1985 - 2021</a:t>
            </a:r>
          </a:p>
        </p:txBody>
      </p:sp>
      <p:sp>
        <p:nvSpPr>
          <p:cNvPr id="22" name="Rectangle 2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6823" y="0"/>
            <a:ext cx="8686978" cy="1582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63" y="1251021"/>
            <a:ext cx="8686978" cy="1512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86E22C7F-A8F8-BFC9-BE60-9A60A3B0F6B1}"/>
              </a:ext>
            </a:extLst>
          </p:cNvPr>
          <p:cNvPicPr>
            <a:picLocks noChangeAspect="1"/>
          </p:cNvPicPr>
          <p:nvPr/>
        </p:nvPicPr>
        <p:blipFill>
          <a:blip r:embed="rId3"/>
          <a:stretch>
            <a:fillRect/>
          </a:stretch>
        </p:blipFill>
        <p:spPr>
          <a:xfrm>
            <a:off x="811211" y="1458972"/>
            <a:ext cx="8969299" cy="38592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9B120-4400-F391-8C35-1C9A97938FB9}"/>
              </a:ext>
            </a:extLst>
          </p:cNvPr>
          <p:cNvSpPr>
            <a:spLocks noGrp="1"/>
          </p:cNvSpPr>
          <p:nvPr>
            <p:ph type="title"/>
          </p:nvPr>
        </p:nvSpPr>
        <p:spPr/>
        <p:txBody>
          <a:bodyPr/>
          <a:lstStyle/>
          <a:p>
            <a:pPr>
              <a:tabLst>
                <a:tab pos="749300" algn="l"/>
              </a:tabLst>
            </a:pPr>
            <a:r>
              <a:rPr lang="en-US" b="1" dirty="0">
                <a:latin typeface="+mn-lt"/>
              </a:rPr>
              <a:t>The Input-Output Tables for Wales</a:t>
            </a:r>
          </a:p>
        </p:txBody>
      </p:sp>
      <p:sp>
        <p:nvSpPr>
          <p:cNvPr id="3" name="Subtitle 2">
            <a:extLst>
              <a:ext uri="{FF2B5EF4-FFF2-40B4-BE49-F238E27FC236}">
                <a16:creationId xmlns:a16="http://schemas.microsoft.com/office/drawing/2014/main" id="{0F694627-53B8-2249-4DA2-9B965002AC5D}"/>
              </a:ext>
            </a:extLst>
          </p:cNvPr>
          <p:cNvSpPr>
            <a:spLocks noGrp="1"/>
          </p:cNvSpPr>
          <p:nvPr>
            <p:ph type="subTitle"/>
          </p:nvPr>
        </p:nvSpPr>
        <p:spPr>
          <a:xfrm>
            <a:off x="6281821" y="1016109"/>
            <a:ext cx="3606640" cy="4341893"/>
          </a:xfrm>
        </p:spPr>
        <p:txBody>
          <a:bodyPr/>
          <a:lstStyle/>
          <a:p>
            <a:r>
              <a:rPr lang="en-US" sz="2000" dirty="0"/>
              <a:t>Lack of formal regional accounting undertaken by UK government</a:t>
            </a:r>
          </a:p>
          <a:p>
            <a:r>
              <a:rPr lang="en-US" sz="2000" dirty="0"/>
              <a:t>‘Fill in’ by regional government agencies – Input-Output Tables – in Scotland (since 1995) and Northern Ireland (2015) plus ad hoc academic studies</a:t>
            </a:r>
          </a:p>
          <a:p>
            <a:r>
              <a:rPr lang="en-US" sz="2000" dirty="0"/>
              <a:t>Wales joined in 2019 (and now 2022) with Supply &amp; Use and Input-Output Tables</a:t>
            </a:r>
          </a:p>
          <a:p>
            <a:r>
              <a:rPr lang="en-US" sz="2000" dirty="0"/>
              <a:t>Tourism Satellite Account in development</a:t>
            </a:r>
          </a:p>
        </p:txBody>
      </p:sp>
      <p:pic>
        <p:nvPicPr>
          <p:cNvPr id="4" name="Picture 3">
            <a:extLst>
              <a:ext uri="{FF2B5EF4-FFF2-40B4-BE49-F238E27FC236}">
                <a16:creationId xmlns:a16="http://schemas.microsoft.com/office/drawing/2014/main" id="{273B38D2-8FBB-68FD-274B-299DDA6D70B3}"/>
              </a:ext>
            </a:extLst>
          </p:cNvPr>
          <p:cNvPicPr>
            <a:picLocks noChangeAspect="1"/>
          </p:cNvPicPr>
          <p:nvPr/>
        </p:nvPicPr>
        <p:blipFill>
          <a:blip r:embed="rId3"/>
          <a:stretch>
            <a:fillRect/>
          </a:stretch>
        </p:blipFill>
        <p:spPr>
          <a:xfrm>
            <a:off x="105369" y="1409216"/>
            <a:ext cx="6037646" cy="2922151"/>
          </a:xfrm>
          <a:prstGeom prst="rect">
            <a:avLst/>
          </a:prstGeom>
        </p:spPr>
      </p:pic>
      <p:sp>
        <p:nvSpPr>
          <p:cNvPr id="6" name="TextBox 5">
            <a:extLst>
              <a:ext uri="{FF2B5EF4-FFF2-40B4-BE49-F238E27FC236}">
                <a16:creationId xmlns:a16="http://schemas.microsoft.com/office/drawing/2014/main" id="{3DBF2509-BDFE-8C32-2E48-F867CDD8B7BF}"/>
              </a:ext>
            </a:extLst>
          </p:cNvPr>
          <p:cNvSpPr txBox="1"/>
          <p:nvPr/>
        </p:nvSpPr>
        <p:spPr>
          <a:xfrm>
            <a:off x="599991" y="4711671"/>
            <a:ext cx="5083342" cy="646331"/>
          </a:xfrm>
          <a:prstGeom prst="rect">
            <a:avLst/>
          </a:prstGeom>
          <a:noFill/>
        </p:spPr>
        <p:txBody>
          <a:bodyPr wrap="square">
            <a:spAutoFit/>
          </a:bodyPr>
          <a:lstStyle/>
          <a:p>
            <a:r>
              <a:rPr lang="en-US" dirty="0">
                <a:hlinkClick r:id="rId4"/>
              </a:rPr>
              <a:t>https://www.gov.wales/supply-and-use-tables-and-input-output-tables-2022</a:t>
            </a:r>
            <a:r>
              <a:rPr lang="en-US" dirty="0"/>
              <a:t> </a:t>
            </a:r>
          </a:p>
        </p:txBody>
      </p:sp>
    </p:spTree>
    <p:extLst>
      <p:ext uri="{BB962C8B-B14F-4D97-AF65-F5344CB8AC3E}">
        <p14:creationId xmlns:p14="http://schemas.microsoft.com/office/powerpoint/2010/main" val="1351271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0080623"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8" name="Rectangle 17">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46554" cy="1890182"/>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F8964E-4360-DC85-A9E5-B42C5F9577B6}"/>
              </a:ext>
            </a:extLst>
          </p:cNvPr>
          <p:cNvSpPr>
            <a:spLocks noGrp="1"/>
          </p:cNvSpPr>
          <p:nvPr>
            <p:ph type="title"/>
          </p:nvPr>
        </p:nvSpPr>
        <p:spPr>
          <a:xfrm>
            <a:off x="599073" y="192505"/>
            <a:ext cx="3842166" cy="1067313"/>
          </a:xfrm>
        </p:spPr>
        <p:txBody>
          <a:bodyPr vert="horz" lIns="91440" tIns="45720" rIns="91440" bIns="45720" rtlCol="0" anchor="ctr">
            <a:normAutofit/>
          </a:bodyPr>
          <a:lstStyle/>
          <a:p>
            <a:r>
              <a:rPr lang="en-US" sz="3300" b="1" dirty="0"/>
              <a:t>Where is regional economic data?</a:t>
            </a:r>
          </a:p>
        </p:txBody>
      </p:sp>
      <p:sp>
        <p:nvSpPr>
          <p:cNvPr id="3" name="Subtitle 2">
            <a:extLst>
              <a:ext uri="{FF2B5EF4-FFF2-40B4-BE49-F238E27FC236}">
                <a16:creationId xmlns:a16="http://schemas.microsoft.com/office/drawing/2014/main" id="{E55AB729-E507-8B4A-3D75-0211B8E045E2}"/>
              </a:ext>
            </a:extLst>
          </p:cNvPr>
          <p:cNvSpPr>
            <a:spLocks noGrp="1"/>
          </p:cNvSpPr>
          <p:nvPr>
            <p:ph type="subTitle"/>
          </p:nvPr>
        </p:nvSpPr>
        <p:spPr>
          <a:xfrm>
            <a:off x="0" y="1259819"/>
            <a:ext cx="5034667" cy="4410732"/>
          </a:xfrm>
          <a:solidFill>
            <a:schemeClr val="bg1"/>
          </a:solidFill>
        </p:spPr>
        <p:txBody>
          <a:bodyPr vert="horz" lIns="91440" tIns="45720" rIns="91440" bIns="45720" rtlCol="0" anchor="ctr">
            <a:noAutofit/>
          </a:bodyPr>
          <a:lstStyle/>
          <a:p>
            <a:pPr indent="-228600">
              <a:spcAft>
                <a:spcPts val="600"/>
              </a:spcAft>
              <a:buFont typeface="Arial" panose="020B0604020202020204" pitchFamily="34" charset="0"/>
              <a:buChar char="•"/>
            </a:pPr>
            <a:r>
              <a:rPr lang="en-US" sz="1600" dirty="0">
                <a:latin typeface="+mn-lt"/>
                <a:ea typeface="+mn-ea"/>
                <a:cs typeface="+mn-cs"/>
              </a:rPr>
              <a:t>No relevant ONS surveys are stratified and weighted at regional (NUTS1/ITL1) scale across the UK. </a:t>
            </a:r>
          </a:p>
          <a:p>
            <a:pPr indent="-228600">
              <a:spcAft>
                <a:spcPts val="600"/>
              </a:spcAft>
              <a:buFont typeface="Arial" panose="020B0604020202020204" pitchFamily="34" charset="0"/>
              <a:buChar char="•"/>
            </a:pPr>
            <a:r>
              <a:rPr lang="en-US" sz="1600" dirty="0">
                <a:latin typeface="+mn-lt"/>
                <a:ea typeface="+mn-ea"/>
                <a:cs typeface="+mn-cs"/>
              </a:rPr>
              <a:t>Companies’ House data only identify in which region a firm is </a:t>
            </a:r>
            <a:r>
              <a:rPr lang="en-US" sz="1600" dirty="0" err="1">
                <a:latin typeface="+mn-lt"/>
                <a:ea typeface="+mn-ea"/>
                <a:cs typeface="+mn-cs"/>
              </a:rPr>
              <a:t>HQ’d</a:t>
            </a:r>
            <a:r>
              <a:rPr lang="en-US" sz="1600" dirty="0">
                <a:latin typeface="+mn-lt"/>
                <a:ea typeface="+mn-ea"/>
                <a:cs typeface="+mn-cs"/>
              </a:rPr>
              <a:t>, not where capital/employees are deployed or profits made.</a:t>
            </a:r>
          </a:p>
          <a:p>
            <a:pPr indent="-228600">
              <a:spcAft>
                <a:spcPts val="600"/>
              </a:spcAft>
              <a:buFont typeface="Arial" panose="020B0604020202020204" pitchFamily="34" charset="0"/>
              <a:buChar char="•"/>
            </a:pPr>
            <a:r>
              <a:rPr lang="en-US" sz="1600" dirty="0">
                <a:latin typeface="+mn-lt"/>
                <a:ea typeface="+mn-ea"/>
                <a:cs typeface="+mn-cs"/>
              </a:rPr>
              <a:t>HMRC trade data allocate trade estimates (volumes/destinations) based on regional firm employee share.</a:t>
            </a:r>
          </a:p>
          <a:p>
            <a:pPr indent="-228600">
              <a:spcAft>
                <a:spcPts val="600"/>
              </a:spcAft>
              <a:buFont typeface="Arial" panose="020B0604020202020204" pitchFamily="34" charset="0"/>
              <a:buChar char="•"/>
            </a:pPr>
            <a:r>
              <a:rPr lang="en-US" sz="1600" dirty="0">
                <a:latin typeface="+mn-lt"/>
                <a:ea typeface="+mn-ea"/>
                <a:cs typeface="+mn-cs"/>
              </a:rPr>
              <a:t>The main household consumption survey has an annual sample size of a few hundred households per UK region (!)</a:t>
            </a:r>
          </a:p>
          <a:p>
            <a:pPr indent="-228600">
              <a:spcAft>
                <a:spcPts val="600"/>
              </a:spcAft>
              <a:buFont typeface="Arial" panose="020B0604020202020204" pitchFamily="34" charset="0"/>
              <a:buChar char="•"/>
            </a:pPr>
            <a:r>
              <a:rPr lang="en-US" sz="1600" dirty="0">
                <a:latin typeface="+mn-lt"/>
                <a:ea typeface="+mn-ea"/>
                <a:cs typeface="+mn-cs"/>
              </a:rPr>
              <a:t>Global issues of declining survey response rates have order-of-magnitude greater impacts at regional scale</a:t>
            </a:r>
          </a:p>
        </p:txBody>
      </p:sp>
      <p:pic>
        <p:nvPicPr>
          <p:cNvPr id="4" name="Picture 3" descr="See Inside: The Airbus factory in Broughton | Zenoot">
            <a:extLst>
              <a:ext uri="{FF2B5EF4-FFF2-40B4-BE49-F238E27FC236}">
                <a16:creationId xmlns:a16="http://schemas.microsoft.com/office/drawing/2014/main" id="{91E28A31-5D3C-4749-A7D2-99B45DE72267}"/>
              </a:ext>
            </a:extLst>
          </p:cNvPr>
          <p:cNvPicPr>
            <a:picLocks noChangeAspect="1"/>
          </p:cNvPicPr>
          <p:nvPr/>
        </p:nvPicPr>
        <p:blipFill>
          <a:blip r:embed="rId3"/>
          <a:srcRect l="18727" r="21876"/>
          <a:stretch>
            <a:fillRect/>
          </a:stretch>
        </p:blipFill>
        <p:spPr>
          <a:xfrm>
            <a:off x="5045959" y="6356"/>
            <a:ext cx="5040309" cy="5664194"/>
          </a:xfrm>
          <a:prstGeom prst="rect">
            <a:avLst/>
          </a:prstGeom>
        </p:spPr>
      </p:pic>
    </p:spTree>
    <p:extLst>
      <p:ext uri="{BB962C8B-B14F-4D97-AF65-F5344CB8AC3E}">
        <p14:creationId xmlns:p14="http://schemas.microsoft.com/office/powerpoint/2010/main" val="24996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F8C12-11BF-120C-D31B-C5CE1DB67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9479D-6C00-B6EE-7E02-C8CCAA30A41E}"/>
              </a:ext>
            </a:extLst>
          </p:cNvPr>
          <p:cNvSpPr>
            <a:spLocks noGrp="1"/>
          </p:cNvSpPr>
          <p:nvPr>
            <p:ph type="title"/>
          </p:nvPr>
        </p:nvSpPr>
        <p:spPr>
          <a:xfrm>
            <a:off x="313489" y="192505"/>
            <a:ext cx="8698164" cy="1067313"/>
          </a:xfrm>
        </p:spPr>
        <p:txBody>
          <a:bodyPr vert="horz" lIns="91440" tIns="45720" rIns="91440" bIns="45720" rtlCol="0" anchor="ctr">
            <a:normAutofit/>
          </a:bodyPr>
          <a:lstStyle/>
          <a:p>
            <a:r>
              <a:rPr lang="en-US" sz="3300" b="1" dirty="0"/>
              <a:t>Where is UK regional economic data going?</a:t>
            </a:r>
          </a:p>
        </p:txBody>
      </p:sp>
      <p:sp>
        <p:nvSpPr>
          <p:cNvPr id="3" name="Subtitle 2">
            <a:extLst>
              <a:ext uri="{FF2B5EF4-FFF2-40B4-BE49-F238E27FC236}">
                <a16:creationId xmlns:a16="http://schemas.microsoft.com/office/drawing/2014/main" id="{781CADE2-4B5B-5A26-0F41-26DFC955FA7D}"/>
              </a:ext>
            </a:extLst>
          </p:cNvPr>
          <p:cNvSpPr>
            <a:spLocks noGrp="1"/>
          </p:cNvSpPr>
          <p:nvPr>
            <p:ph type="subTitle"/>
          </p:nvPr>
        </p:nvSpPr>
        <p:spPr>
          <a:xfrm>
            <a:off x="313489" y="1215190"/>
            <a:ext cx="9168063" cy="4262855"/>
          </a:xfrm>
          <a:solidFill>
            <a:schemeClr val="bg1"/>
          </a:solidFill>
        </p:spPr>
        <p:txBody>
          <a:bodyPr vert="horz" lIns="91440" tIns="45720" rIns="91440" bIns="45720" rtlCol="0" anchor="ctr">
            <a:noAutofit/>
          </a:bodyPr>
          <a:lstStyle/>
          <a:p>
            <a:pPr marL="238125" indent="-238125">
              <a:spcAft>
                <a:spcPts val="600"/>
              </a:spcAft>
              <a:buFont typeface="Arial" panose="020B0604020202020204" pitchFamily="34" charset="0"/>
              <a:buChar char="•"/>
            </a:pPr>
            <a:r>
              <a:rPr lang="en-US" sz="2200" dirty="0">
                <a:latin typeface="+mn-lt"/>
                <a:ea typeface="+mn-ea"/>
                <a:cs typeface="+mn-cs"/>
              </a:rPr>
              <a:t>Plan for improvement of </a:t>
            </a:r>
            <a:r>
              <a:rPr lang="en-US" sz="2200" dirty="0">
                <a:latin typeface="+mn-lt"/>
                <a:ea typeface="+mn-ea"/>
                <a:cs typeface="+mn-cs"/>
                <a:hlinkClick r:id="rId3"/>
              </a:rPr>
              <a:t>Economic Statistics</a:t>
            </a:r>
            <a:r>
              <a:rPr lang="en-US" sz="2200" dirty="0">
                <a:latin typeface="+mn-lt"/>
                <a:ea typeface="+mn-ea"/>
                <a:cs typeface="+mn-cs"/>
              </a:rPr>
              <a:t> but likely to be a drawn out and difficult process: e.g. transformation of the </a:t>
            </a:r>
            <a:r>
              <a:rPr lang="en-US" sz="2200" dirty="0" err="1">
                <a:latin typeface="+mn-lt"/>
                <a:ea typeface="+mn-ea"/>
                <a:cs typeface="+mn-cs"/>
              </a:rPr>
              <a:t>Labour</a:t>
            </a:r>
            <a:r>
              <a:rPr lang="en-US" sz="2200" dirty="0">
                <a:latin typeface="+mn-lt"/>
                <a:ea typeface="+mn-ea"/>
                <a:cs typeface="+mn-cs"/>
              </a:rPr>
              <a:t> Force Survey (TLFS) already delayed; </a:t>
            </a:r>
          </a:p>
          <a:p>
            <a:pPr marL="238125" indent="-238125">
              <a:spcAft>
                <a:spcPts val="600"/>
              </a:spcAft>
              <a:buFont typeface="Arial" panose="020B0604020202020204" pitchFamily="34" charset="0"/>
              <a:buChar char="•"/>
            </a:pPr>
            <a:r>
              <a:rPr lang="en-US" sz="2200" dirty="0">
                <a:latin typeface="+mn-lt"/>
                <a:ea typeface="+mn-ea"/>
                <a:cs typeface="+mn-cs"/>
              </a:rPr>
              <a:t>Transformation of Annual Business Survey, improvements/ modernization of systems</a:t>
            </a:r>
          </a:p>
          <a:p>
            <a:pPr marL="238125" indent="-238125">
              <a:spcAft>
                <a:spcPts val="600"/>
              </a:spcAft>
              <a:buFont typeface="Arial" panose="020B0604020202020204" pitchFamily="34" charset="0"/>
              <a:buChar char="•"/>
            </a:pPr>
            <a:r>
              <a:rPr lang="en-US" sz="2200" dirty="0">
                <a:latin typeface="+mn-lt"/>
                <a:ea typeface="+mn-ea"/>
                <a:cs typeface="+mn-cs"/>
              </a:rPr>
              <a:t>Focus on national data (e.g. see re-estimation of ‘Productivity Puzzle’ data mean subnational issues will see co-benefits rather than direct attention</a:t>
            </a:r>
          </a:p>
          <a:p>
            <a:pPr marL="238125" indent="-238125">
              <a:spcAft>
                <a:spcPts val="600"/>
              </a:spcAft>
              <a:buFont typeface="Arial" panose="020B0604020202020204" pitchFamily="34" charset="0"/>
              <a:buChar char="•"/>
            </a:pPr>
            <a:r>
              <a:rPr lang="en-US" sz="2200" dirty="0">
                <a:latin typeface="+mn-lt"/>
                <a:ea typeface="+mn-ea"/>
                <a:cs typeface="+mn-cs"/>
              </a:rPr>
              <a:t>Some significant improvements – e.g., use of </a:t>
            </a:r>
            <a:r>
              <a:rPr lang="en-US" sz="2200" dirty="0">
                <a:latin typeface="+mn-lt"/>
                <a:ea typeface="+mn-ea"/>
                <a:cs typeface="+mn-cs"/>
                <a:hlinkClick r:id="rId4"/>
              </a:rPr>
              <a:t>Real Time Information </a:t>
            </a:r>
            <a:r>
              <a:rPr lang="en-US" sz="2200" dirty="0">
                <a:latin typeface="+mn-lt"/>
                <a:ea typeface="+mn-ea"/>
                <a:cs typeface="+mn-cs"/>
              </a:rPr>
              <a:t>on pay-as-you-earn, Business to Business transactions data, regional (or at lease Wales) stratification of ABS…</a:t>
            </a:r>
          </a:p>
          <a:p>
            <a:pPr marL="238125" indent="-238125">
              <a:spcAft>
                <a:spcPts val="600"/>
              </a:spcAft>
              <a:buFont typeface="Arial" panose="020B0604020202020204" pitchFamily="34" charset="0"/>
              <a:buChar char="•"/>
            </a:pPr>
            <a:r>
              <a:rPr lang="en-US" sz="2200" dirty="0">
                <a:latin typeface="+mn-lt"/>
                <a:ea typeface="+mn-ea"/>
                <a:cs typeface="+mn-cs"/>
              </a:rPr>
              <a:t>New </a:t>
            </a:r>
            <a:r>
              <a:rPr lang="en-US" sz="2200" dirty="0">
                <a:latin typeface="+mn-lt"/>
                <a:ea typeface="+mn-ea"/>
                <a:cs typeface="+mn-cs"/>
                <a:hlinkClick r:id="rId5"/>
              </a:rPr>
              <a:t>Chief Statistician </a:t>
            </a:r>
            <a:r>
              <a:rPr lang="en-US" sz="2200" dirty="0">
                <a:latin typeface="+mn-lt"/>
                <a:ea typeface="+mn-ea"/>
                <a:cs typeface="+mn-cs"/>
              </a:rPr>
              <a:t>for UK from federal, bilingual Canada(!)</a:t>
            </a:r>
          </a:p>
          <a:p>
            <a:pPr marL="238125" indent="-238125">
              <a:spcAft>
                <a:spcPts val="600"/>
              </a:spcAft>
              <a:buFont typeface="Arial" panose="020B0604020202020204" pitchFamily="34" charset="0"/>
              <a:buChar char="•"/>
            </a:pPr>
            <a:endParaRPr lang="en-US" sz="2200" dirty="0">
              <a:latin typeface="+mn-lt"/>
              <a:ea typeface="+mn-ea"/>
              <a:cs typeface="+mn-cs"/>
            </a:endParaRPr>
          </a:p>
        </p:txBody>
      </p:sp>
    </p:spTree>
    <p:extLst>
      <p:ext uri="{BB962C8B-B14F-4D97-AF65-F5344CB8AC3E}">
        <p14:creationId xmlns:p14="http://schemas.microsoft.com/office/powerpoint/2010/main" val="325237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28F35-27A7-AD84-9AFB-E032CE025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0362E-1D53-15FB-1681-C9460480755B}"/>
              </a:ext>
            </a:extLst>
          </p:cNvPr>
          <p:cNvSpPr>
            <a:spLocks noGrp="1"/>
          </p:cNvSpPr>
          <p:nvPr>
            <p:ph type="title"/>
          </p:nvPr>
        </p:nvSpPr>
        <p:spPr>
          <a:xfrm>
            <a:off x="325520" y="192505"/>
            <a:ext cx="8686133" cy="1067313"/>
          </a:xfrm>
        </p:spPr>
        <p:txBody>
          <a:bodyPr vert="horz" lIns="91440" tIns="45720" rIns="91440" bIns="45720" rtlCol="0" anchor="ctr">
            <a:normAutofit/>
          </a:bodyPr>
          <a:lstStyle/>
          <a:p>
            <a:r>
              <a:rPr lang="en-US" sz="3300" b="1" dirty="0"/>
              <a:t>Where are UK regions going?</a:t>
            </a:r>
          </a:p>
        </p:txBody>
      </p:sp>
      <p:sp>
        <p:nvSpPr>
          <p:cNvPr id="3" name="Subtitle 2">
            <a:extLst>
              <a:ext uri="{FF2B5EF4-FFF2-40B4-BE49-F238E27FC236}">
                <a16:creationId xmlns:a16="http://schemas.microsoft.com/office/drawing/2014/main" id="{22210F5E-085B-7BCC-68C0-B760A34C2782}"/>
              </a:ext>
            </a:extLst>
          </p:cNvPr>
          <p:cNvSpPr>
            <a:spLocks noGrp="1"/>
          </p:cNvSpPr>
          <p:nvPr>
            <p:ph type="subTitle"/>
          </p:nvPr>
        </p:nvSpPr>
        <p:spPr>
          <a:xfrm>
            <a:off x="325520" y="1215190"/>
            <a:ext cx="9168063" cy="4262855"/>
          </a:xfrm>
          <a:solidFill>
            <a:schemeClr val="bg1"/>
          </a:solidFill>
        </p:spPr>
        <p:txBody>
          <a:bodyPr vert="horz" lIns="91440" tIns="45720" rIns="91440" bIns="45720" rtlCol="0" anchor="ctr">
            <a:noAutofit/>
          </a:bodyPr>
          <a:lstStyle/>
          <a:p>
            <a:pPr marL="238125" indent="-238125">
              <a:spcAft>
                <a:spcPts val="600"/>
              </a:spcAft>
              <a:buFont typeface="Arial" panose="020B0604020202020204" pitchFamily="34" charset="0"/>
              <a:buChar char="•"/>
            </a:pPr>
            <a:r>
              <a:rPr lang="en-US" sz="2200" dirty="0">
                <a:latin typeface="+mn-lt"/>
                <a:ea typeface="+mn-ea"/>
                <a:cs typeface="+mn-cs"/>
              </a:rPr>
              <a:t>However... ONS is fundamentally born of a unitary state – where the only economic governance that mattered came from Westminster, HM Treasury and Threadneedle Street,</a:t>
            </a:r>
          </a:p>
          <a:p>
            <a:pPr marL="238125" indent="-238125">
              <a:spcAft>
                <a:spcPts val="600"/>
              </a:spcAft>
              <a:buFont typeface="Arial" panose="020B0604020202020204" pitchFamily="34" charset="0"/>
              <a:buChar char="•"/>
            </a:pPr>
            <a:r>
              <a:rPr lang="en-US" sz="2200" dirty="0">
                <a:latin typeface="+mn-lt"/>
                <a:ea typeface="+mn-ea"/>
                <a:cs typeface="+mn-cs"/>
              </a:rPr>
              <a:t>Underfunding of Economic Statistics for </a:t>
            </a:r>
            <a:r>
              <a:rPr lang="en-US" sz="2200" dirty="0">
                <a:latin typeface="+mn-lt"/>
                <a:ea typeface="+mn-ea"/>
                <a:cs typeface="+mn-cs"/>
                <a:hlinkClick r:id="rId3"/>
              </a:rPr>
              <a:t>decades</a:t>
            </a:r>
            <a:r>
              <a:rPr lang="en-US" sz="2200" dirty="0">
                <a:latin typeface="+mn-lt"/>
                <a:ea typeface="+mn-ea"/>
                <a:cs typeface="+mn-cs"/>
              </a:rPr>
              <a:t> will not be easily reversed, especially in a State that generally finds investment difficult,</a:t>
            </a:r>
          </a:p>
          <a:p>
            <a:pPr marL="238125" indent="-238125">
              <a:spcAft>
                <a:spcPts val="600"/>
              </a:spcAft>
              <a:buFont typeface="Arial" panose="020B0604020202020204" pitchFamily="34" charset="0"/>
              <a:buChar char="•"/>
            </a:pPr>
            <a:r>
              <a:rPr lang="en-US" sz="2200" dirty="0">
                <a:latin typeface="+mn-lt"/>
                <a:ea typeface="+mn-ea"/>
                <a:cs typeface="+mn-cs"/>
              </a:rPr>
              <a:t>Increasing economic autonomy in Celtic countries and English Metro regions will require sophisticated nuanced – and potentially bottom up – intelligence that ONS was never structured to deliver</a:t>
            </a:r>
          </a:p>
          <a:p>
            <a:pPr marL="238125" indent="-238125">
              <a:spcAft>
                <a:spcPts val="600"/>
              </a:spcAft>
              <a:buFont typeface="Arial" panose="020B0604020202020204" pitchFamily="34" charset="0"/>
              <a:buChar char="•"/>
            </a:pPr>
            <a:r>
              <a:rPr lang="en-US" sz="2200" dirty="0">
                <a:latin typeface="+mn-lt"/>
                <a:ea typeface="+mn-ea"/>
                <a:cs typeface="+mn-cs"/>
              </a:rPr>
              <a:t>The (policy off) prospect is for increasing fragmentation, inefficiency &amp; lack of comparability as regional actors turn to private consultants &amp; proprietary modelling to fill gaps in data &amp; analysis to let them do their job.</a:t>
            </a:r>
          </a:p>
          <a:p>
            <a:pPr marL="238125" indent="-238125">
              <a:spcAft>
                <a:spcPts val="600"/>
              </a:spcAft>
              <a:buFont typeface="Arial" panose="020B0604020202020204" pitchFamily="34" charset="0"/>
              <a:buChar char="•"/>
            </a:pPr>
            <a:endParaRPr lang="en-US" sz="2200" dirty="0">
              <a:latin typeface="+mn-lt"/>
              <a:ea typeface="+mn-ea"/>
              <a:cs typeface="+mn-cs"/>
            </a:endParaRPr>
          </a:p>
        </p:txBody>
      </p:sp>
    </p:spTree>
    <p:extLst>
      <p:ext uri="{BB962C8B-B14F-4D97-AF65-F5344CB8AC3E}">
        <p14:creationId xmlns:p14="http://schemas.microsoft.com/office/powerpoint/2010/main" val="2626007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269F5-7B0F-921C-017C-EF6E14E8E7CA}"/>
            </a:ext>
          </a:extLst>
        </p:cNvPr>
        <p:cNvGrpSpPr/>
        <p:nvPr/>
      </p:nvGrpSpPr>
      <p:grpSpPr>
        <a:xfrm>
          <a:off x="0" y="0"/>
          <a:ext cx="0" cy="0"/>
          <a:chOff x="0" y="0"/>
          <a:chExt cx="0" cy="0"/>
        </a:xfrm>
      </p:grpSpPr>
      <p:sp>
        <p:nvSpPr>
          <p:cNvPr id="16" name="PlaceHolder 1">
            <a:extLst>
              <a:ext uri="{FF2B5EF4-FFF2-40B4-BE49-F238E27FC236}">
                <a16:creationId xmlns:a16="http://schemas.microsoft.com/office/drawing/2014/main" id="{D6FD104A-DB5D-DEA9-82BE-D724740E80D0}"/>
              </a:ext>
            </a:extLst>
          </p:cNvPr>
          <p:cNvSpPr>
            <a:spLocks noGrp="1"/>
          </p:cNvSpPr>
          <p:nvPr>
            <p:ph type="title"/>
          </p:nvPr>
        </p:nvSpPr>
        <p:spPr>
          <a:xfrm>
            <a:off x="540000" y="3535920"/>
            <a:ext cx="4184400" cy="1144080"/>
          </a:xfrm>
          <a:prstGeom prst="rect">
            <a:avLst/>
          </a:prstGeom>
          <a:noFill/>
          <a:ln w="0">
            <a:noFill/>
          </a:ln>
        </p:spPr>
        <p:txBody>
          <a:bodyPr lIns="0" tIns="0" rIns="0" bIns="0" anchor="ctr">
            <a:noAutofit/>
          </a:bodyPr>
          <a:lstStyle/>
          <a:p>
            <a:pPr indent="0">
              <a:buNone/>
            </a:pPr>
            <a:r>
              <a:rPr lang="en-GB" sz="2200" b="1" u="none" strike="noStrike" dirty="0">
                <a:solidFill>
                  <a:srgbClr val="000000"/>
                </a:solidFill>
                <a:uFillTx/>
                <a:latin typeface="+mn-lt"/>
              </a:rPr>
              <a:t>Calvin Jones</a:t>
            </a:r>
            <a:br>
              <a:rPr sz="2200" dirty="0">
                <a:latin typeface="+mn-lt"/>
              </a:rPr>
            </a:br>
            <a:r>
              <a:rPr lang="en-GB" sz="2200" b="1" u="none" strike="noStrike" dirty="0">
                <a:solidFill>
                  <a:srgbClr val="008DD1"/>
                </a:solidFill>
                <a:uFillTx/>
                <a:latin typeface="+mn-lt"/>
              </a:rPr>
              <a:t>jones the numbers</a:t>
            </a:r>
            <a:br>
              <a:rPr sz="2200" dirty="0">
                <a:latin typeface="+mn-lt"/>
              </a:rPr>
            </a:br>
            <a:r>
              <a:rPr lang="en-GB" sz="2200" b="1" u="none" strike="noStrike" dirty="0">
                <a:solidFill>
                  <a:srgbClr val="000000"/>
                </a:solidFill>
                <a:uFillTx/>
                <a:latin typeface="+mn-lt"/>
                <a:hlinkClick r:id="rId2"/>
              </a:rPr>
              <a:t>calvin@jtn.cymru</a:t>
            </a:r>
            <a:endParaRPr lang="en-GB" sz="2200" b="1" u="none" strike="noStrike" dirty="0">
              <a:solidFill>
                <a:srgbClr val="000000"/>
              </a:solidFill>
              <a:uFillTx/>
              <a:latin typeface="+mn-lt"/>
            </a:endParaRPr>
          </a:p>
        </p:txBody>
      </p:sp>
      <p:sp>
        <p:nvSpPr>
          <p:cNvPr id="17" name="PlaceHolder 2">
            <a:extLst>
              <a:ext uri="{FF2B5EF4-FFF2-40B4-BE49-F238E27FC236}">
                <a16:creationId xmlns:a16="http://schemas.microsoft.com/office/drawing/2014/main" id="{403C5F5B-7F71-017E-E8FC-B25EE69A9E98}"/>
              </a:ext>
            </a:extLst>
          </p:cNvPr>
          <p:cNvSpPr>
            <a:spLocks noGrp="1"/>
          </p:cNvSpPr>
          <p:nvPr>
            <p:ph type="subTitle"/>
          </p:nvPr>
        </p:nvSpPr>
        <p:spPr>
          <a:xfrm>
            <a:off x="468360" y="720000"/>
            <a:ext cx="9071640" cy="2340000"/>
          </a:xfrm>
          <a:prstGeom prst="rect">
            <a:avLst/>
          </a:prstGeom>
          <a:noFill/>
          <a:ln w="0">
            <a:noFill/>
          </a:ln>
        </p:spPr>
        <p:txBody>
          <a:bodyPr lIns="0" tIns="0" rIns="0" bIns="0" anchor="ctr">
            <a:noAutofit/>
          </a:bodyPr>
          <a:lstStyle/>
          <a:p>
            <a:r>
              <a:rPr lang="en-US" b="1" dirty="0"/>
              <a:t>Measuring what you manage? Regional economic statistics, evidence-informed policy and multi-level governance in the UK</a:t>
            </a:r>
            <a:endParaRPr lang="en-GB" dirty="0"/>
          </a:p>
        </p:txBody>
      </p:sp>
      <p:sp>
        <p:nvSpPr>
          <p:cNvPr id="2" name="PlaceHolder 2">
            <a:extLst>
              <a:ext uri="{FF2B5EF4-FFF2-40B4-BE49-F238E27FC236}">
                <a16:creationId xmlns:a16="http://schemas.microsoft.com/office/drawing/2014/main" id="{5DE12116-20D8-F0E4-548A-F0443C46D423}"/>
              </a:ext>
            </a:extLst>
          </p:cNvPr>
          <p:cNvSpPr txBox="1">
            <a:spLocks/>
          </p:cNvSpPr>
          <p:nvPr/>
        </p:nvSpPr>
        <p:spPr>
          <a:xfrm>
            <a:off x="4496680" y="3869924"/>
            <a:ext cx="5043320" cy="476072"/>
          </a:xfrm>
          <a:prstGeom prst="rect">
            <a:avLst/>
          </a:prstGeom>
          <a:noFill/>
          <a:ln w="0">
            <a:noFill/>
          </a:ln>
        </p:spPr>
        <p:txBody>
          <a:bodyPr lIns="0" tIns="0" rIns="0" bIns="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08DD1"/>
                </a:solidFill>
              </a:rPr>
              <a:t>Diolch am </a:t>
            </a:r>
            <a:r>
              <a:rPr lang="en-US" sz="2200" b="1" dirty="0" err="1">
                <a:solidFill>
                  <a:srgbClr val="008DD1"/>
                </a:solidFill>
              </a:rPr>
              <a:t>wrando</a:t>
            </a:r>
            <a:r>
              <a:rPr lang="en-US" sz="2200" b="1" dirty="0">
                <a:solidFill>
                  <a:srgbClr val="008DD1"/>
                </a:solidFill>
              </a:rPr>
              <a:t> / Thanks for listening</a:t>
            </a:r>
            <a:endParaRPr lang="en-GB" sz="2200" dirty="0">
              <a:solidFill>
                <a:srgbClr val="008DD1"/>
              </a:solidFill>
            </a:endParaRPr>
          </a:p>
        </p:txBody>
      </p:sp>
    </p:spTree>
    <p:extLst>
      <p:ext uri="{BB962C8B-B14F-4D97-AF65-F5344CB8AC3E}">
        <p14:creationId xmlns:p14="http://schemas.microsoft.com/office/powerpoint/2010/main" val="2016778338"/>
      </p:ext>
    </p:extLst>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369</TotalTime>
  <Words>738</Words>
  <Application>Microsoft Macintosh PowerPoint</Application>
  <PresentationFormat>Custom</PresentationFormat>
  <Paragraphs>49</Paragraphs>
  <Slides>9</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Aptos</vt:lpstr>
      <vt:lpstr>Aptos Display</vt:lpstr>
      <vt:lpstr>Arial</vt:lpstr>
      <vt:lpstr>Avenir</vt:lpstr>
      <vt:lpstr>Calibri</vt:lpstr>
      <vt:lpstr>Symbol</vt:lpstr>
      <vt:lpstr>Times New Roman</vt:lpstr>
      <vt:lpstr>Wingdings</vt:lpstr>
      <vt:lpstr>Office</vt:lpstr>
      <vt:lpstr>Calvin Jones jones the numbers calvin@jtn.cymru</vt:lpstr>
      <vt:lpstr>Motivation</vt:lpstr>
      <vt:lpstr>PowerPoint Presentation</vt:lpstr>
      <vt:lpstr>GVA per capita, UK Regions 1985 - 2021</vt:lpstr>
      <vt:lpstr>The Input-Output Tables for Wales</vt:lpstr>
      <vt:lpstr>Where is regional economic data?</vt:lpstr>
      <vt:lpstr>Where is UK regional economic data going?</vt:lpstr>
      <vt:lpstr>Where are UK regions going?</vt:lpstr>
      <vt:lpstr>Calvin Jones jones the numbers calvin@jtn.cymru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Calvin J</dc:creator>
  <dc:description/>
  <cp:lastModifiedBy>Calvin Jones (City-REDI)</cp:lastModifiedBy>
  <cp:revision>36</cp:revision>
  <dcterms:created xsi:type="dcterms:W3CDTF">2025-06-09T08:41:53Z</dcterms:created>
  <dcterms:modified xsi:type="dcterms:W3CDTF">2026-09-25T10:27:59Z</dcterms:modified>
  <dc:language>en-GB</dc:language>
</cp:coreProperties>
</file>